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2" r:id="rId5"/>
    <p:sldId id="259" r:id="rId6"/>
    <p:sldId id="261" r:id="rId7"/>
    <p:sldId id="274" r:id="rId8"/>
    <p:sldId id="284" r:id="rId9"/>
    <p:sldId id="263" r:id="rId10"/>
    <p:sldId id="265" r:id="rId11"/>
    <p:sldId id="286" r:id="rId12"/>
    <p:sldId id="262" r:id="rId13"/>
    <p:sldId id="287" r:id="rId14"/>
    <p:sldId id="285" r:id="rId15"/>
    <p:sldId id="288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660B408-B3CF-4A94-85FC-2B1E0A45F4A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07" autoAdjust="0"/>
  </p:normalViewPr>
  <p:slideViewPr>
    <p:cSldViewPr snapToGrid="0">
      <p:cViewPr>
        <p:scale>
          <a:sx n="85" d="100"/>
          <a:sy n="85" d="100"/>
        </p:scale>
        <p:origin x="595" y="38"/>
      </p:cViewPr>
      <p:guideLst/>
    </p:cSldViewPr>
  </p:slideViewPr>
  <p:outlineViewPr>
    <p:cViewPr>
      <p:scale>
        <a:sx n="33" d="100"/>
        <a:sy n="33" d="100"/>
      </p:scale>
      <p:origin x="0" y="-2134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2640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24F2345-EC98-4DA1-BEDE-E955624755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33E638-B8D4-466B-AD53-47551EDA16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51EFA-6533-45C3-8394-23FFC04F750D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89FA8-6777-4B9D-A1A9-C7DBF5FEA9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4C72C3-43D9-4379-9293-03F53C8488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E2DD4-2E30-4434-A427-2EC5049107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373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gif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eg>
</file>

<file path=ppt/media/image3.jpg>
</file>

<file path=ppt/media/image4.jpeg>
</file>

<file path=ppt/media/image5.jpe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4C180-10CF-422C-B717-65F1B78C7EB7}" type="datetimeFigureOut">
              <a:rPr lang="en-US" noProof="0" smtClean="0"/>
              <a:t>6/10/2019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375C1-7C5C-42A2-80F2-05631BB3764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255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988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317097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10434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09232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18005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0694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550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833919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06247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11140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2554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34863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5145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8375C1-7C5C-42A2-80F2-05631BB3764E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4193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6977C32-6781-4E43-B083-CC319C1A2BE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rIns="1044000" anchor="ctr"/>
          <a:lstStyle>
            <a:lvl1pPr marL="0" indent="0" algn="r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433A2F-8949-4AAC-AE96-175254493AF4}"/>
              </a:ext>
            </a:extLst>
          </p:cNvPr>
          <p:cNvSpPr/>
          <p:nvPr userDrawn="1"/>
        </p:nvSpPr>
        <p:spPr>
          <a:xfrm>
            <a:off x="0" y="0"/>
            <a:ext cx="6336000" cy="678656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00" y="2377000"/>
            <a:ext cx="5472000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00" y="4962525"/>
            <a:ext cx="5472000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8EA9D3-63E1-4170-B9FF-2F1AF08CCA45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AE9C85-4EEF-40CA-AA18-4DC9F703F4F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37700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4908609-0EC4-4718-AC46-A50BB2DA333E}"/>
              </a:ext>
            </a:extLst>
          </p:cNvPr>
          <p:cNvSpPr>
            <a:spLocks noGrp="1"/>
          </p:cNvSpPr>
          <p:nvPr>
            <p:ph sz="half" idx="29" hasCustomPrompt="1"/>
          </p:nvPr>
        </p:nvSpPr>
        <p:spPr>
          <a:xfrm>
            <a:off x="1790100" y="2701131"/>
            <a:ext cx="4113900" cy="28281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61EBC7C-80CF-489F-86B3-5894908189E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658100" y="2701131"/>
            <a:ext cx="4113900" cy="28281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F5069B8-93E6-456E-B02B-1FD5F3B8D7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93079" y="1728000"/>
            <a:ext cx="4122920" cy="735800"/>
          </a:xfrm>
          <a:noFill/>
        </p:spPr>
        <p:txBody>
          <a:bodyPr anchor="t"/>
          <a:lstStyle>
            <a:lvl1pPr marL="0" indent="0" algn="l">
              <a:buNone/>
              <a:defRPr sz="54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7F0EAC-0FF4-447C-8EE4-2B107165DF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55762" y="1722438"/>
            <a:ext cx="4104437" cy="735749"/>
          </a:xfrm>
        </p:spPr>
        <p:txBody>
          <a:bodyPr anchor="t"/>
          <a:lstStyle>
            <a:lvl1pPr marL="0" indent="0"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ED90C13-8D49-4652-B68A-A0B5084BB4D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175959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F5069B8-93E6-456E-B02B-1FD5F3B8D72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593150"/>
            <a:ext cx="4348065" cy="4348065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C15F42E2-EE95-4479-80E9-94A75E9D6E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9330" y="1767887"/>
            <a:ext cx="3998591" cy="3998591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4059823C-F505-4D2A-854E-5144BD58A76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2207063"/>
            <a:ext cx="3120238" cy="3120238"/>
          </a:xfrm>
          <a:prstGeom prst="ellipse">
            <a:avLst/>
          </a:prstGeom>
          <a:solidFill>
            <a:schemeClr val="tx1">
              <a:alpha val="10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30FA196-A035-4908-BA51-B769293255A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38F1EEC3-A74E-4124-95F3-D8A27EA3DDF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744F95B1-3E5D-46C4-846F-01E3035D1A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47101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39CDA933-12B5-44CD-BD16-C9589DE755E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51FCE0-5FA8-4E25-A4E7-8B2901F694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0D97BC04-5B6C-4CFD-8184-7637C9A8F8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E7A8CB18-EF35-4644-9DDB-02D8B65EA55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97170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436FA5D-088F-4BDE-ABD2-A640A8610900}"/>
              </a:ext>
            </a:extLst>
          </p:cNvPr>
          <p:cNvCxnSpPr/>
          <p:nvPr userDrawn="1"/>
        </p:nvCxnSpPr>
        <p:spPr>
          <a:xfrm>
            <a:off x="6096000" y="1319756"/>
            <a:ext cx="0" cy="461010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2BCB80-6997-4274-AAFE-65C2CCFFFD10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0" y="3624806"/>
            <a:ext cx="11340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9A1FC84B-8A06-4879-86ED-47E43AAC98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2000" y="951013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B975678-3DFA-4D26-9CF6-01294F725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6000" y="6046600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B55997C-0304-482F-A7C3-8E50C8ED55D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60393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26AB0A6-DA7A-4EA3-9528-68FDBA8BF35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60393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</p:spTree>
    <p:extLst>
      <p:ext uri="{BB962C8B-B14F-4D97-AF65-F5344CB8AC3E}">
        <p14:creationId xmlns:p14="http://schemas.microsoft.com/office/powerpoint/2010/main" val="966920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1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51FED-0A73-4769-96A2-4C362E5D9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5B16D-31A1-4D28-ADC4-0BDEF4E07DF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728000"/>
            <a:ext cx="54720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D4C6E-0D63-44CE-B0B4-BAA8F101EAF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00000" y="1728000"/>
            <a:ext cx="54720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C0B96F-9D35-4001-9F9C-1A7004D61F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915CA-DB91-4B68-8DB8-2745ADA585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50061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15908-D8D7-48AF-8B8F-21B88B87D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617A5-FA6C-44C9-ABCB-DCA5D4615EC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210852"/>
            <a:ext cx="5472000" cy="386848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22ACD-5C8B-4CDA-89C5-565C88865B5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00000" y="2210852"/>
            <a:ext cx="5472000" cy="386848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3614A35-31E3-40DA-85DD-07B2076907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71800C-9F25-4694-879B-16A1F7BBAA7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2" name="Straight Connector 11" title="Divider Line">
            <a:extLst>
              <a:ext uri="{FF2B5EF4-FFF2-40B4-BE49-F238E27FC236}">
                <a16:creationId xmlns:a16="http://schemas.microsoft.com/office/drawing/2014/main" id="{03063CBE-E62B-44CB-9B45-D39B595FE2AF}"/>
              </a:ext>
            </a:extLst>
          </p:cNvPr>
          <p:cNvCxnSpPr>
            <a:cxnSpLocks/>
          </p:cNvCxnSpPr>
          <p:nvPr userDrawn="1"/>
        </p:nvCxnSpPr>
        <p:spPr>
          <a:xfrm>
            <a:off x="449349" y="2159999"/>
            <a:ext cx="42141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 title="Divider Line">
            <a:extLst>
              <a:ext uri="{FF2B5EF4-FFF2-40B4-BE49-F238E27FC236}">
                <a16:creationId xmlns:a16="http://schemas.microsoft.com/office/drawing/2014/main" id="{0EA58CA1-D7A1-4089-B687-193C35202523}"/>
              </a:ext>
            </a:extLst>
          </p:cNvPr>
          <p:cNvCxnSpPr>
            <a:cxnSpLocks/>
          </p:cNvCxnSpPr>
          <p:nvPr userDrawn="1"/>
        </p:nvCxnSpPr>
        <p:spPr>
          <a:xfrm>
            <a:off x="6312700" y="2159999"/>
            <a:ext cx="42141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1844C96-F6D4-4E32-8A11-B1815109D2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654025"/>
            <a:ext cx="5472000" cy="455122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A0BCCC6-F846-426B-B421-41B835224F4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12700" y="1654025"/>
            <a:ext cx="5459300" cy="455122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3097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F5B2679-5029-4692-A1C7-099E7A58362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B5AA133-C824-4B4A-96F4-D48A58E222D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30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88A40C4-1887-4DBA-90FF-4CF89932DA57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72000" y="2448000"/>
            <a:ext cx="3600000" cy="36313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1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3CF4B74-3202-48D6-B573-AA3882B039F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30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2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BA6D519-EE14-4D3E-B15F-70C4423A398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2000" y="1728000"/>
            <a:ext cx="3600000" cy="720000"/>
          </a:xfrm>
          <a:solidFill>
            <a:schemeClr val="tx1">
              <a:lumMod val="75000"/>
              <a:lumOff val="25000"/>
            </a:schemeClr>
          </a:solidFill>
          <a:ln w="28575">
            <a:solidFill>
              <a:schemeClr val="accent3"/>
            </a:solidFill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DA29CFB-3C73-4618-B2D9-70E396D1EBA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601538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66BE87F-A588-41BE-A251-8940FFF7BDB0}"/>
              </a:ext>
            </a:extLst>
          </p:cNvPr>
          <p:cNvCxnSpPr/>
          <p:nvPr userDrawn="1"/>
        </p:nvCxnSpPr>
        <p:spPr>
          <a:xfrm>
            <a:off x="431800" y="3866682"/>
            <a:ext cx="11339513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EE87B275-BCEB-48C5-BD58-39E2B9AB90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129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5FEF587-0930-42DA-AF85-54F9A14870D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B00876-F334-4F19-ACB9-5A52E300C62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C5160FB-C621-4014-AF15-7C31EBF9463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D37E5E1-DD5A-4C77-849F-40C0D2AE3F7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164CA25-5B7F-4EDD-8B42-0D567DED179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77108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5876039-3F56-4587-900E-4FCE60BCA5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15FCEBD-9007-4B9D-AE69-7F8068A14B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56F7F9-97EB-4612-BB5C-DDB9D90C9CD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B0C577BC-AD44-4FF0-8F34-D7ABD44B100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2E19F39-39CE-43A3-912F-3D8656DA5E7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4F2C543-C785-4078-9811-96F28F1BF21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22F0FFE-8538-47C2-9227-B4DE41186CE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12B21-B498-4E00-B817-457BAED99A3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60F8F4D-F654-4555-BC21-7137D98E027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0B633DEF-CDC6-4A75-A05B-0C875E2B8FF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3A67F56-440C-4AE2-B52E-F6ECF3E31F8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E8F5BF8F-8918-4E36-8AAF-45E994E46B2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1A2F56E4-C780-42A2-BA54-B1EAB7CA219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7405E86B-3690-4EBE-8353-7ABE76F1081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B54048B-A035-47F0-B54D-1B9676EE893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12F6976C-DDBF-4808-9B45-2C78E0FC6AA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6103D17-8EEC-45BF-B909-8F6DB8575A3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7F6EB7B-A4AE-4147-A94B-9C2860A158F4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95673032-36DB-4772-82D8-46E21D810A56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CDE9935C-FEBD-421A-A63B-8A87A2D4A4D9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42C672-1222-4C21-9E3D-F365D9665E1B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solidFill>
            <a:schemeClr val="bg1">
              <a:lumMod val="95000"/>
            </a:schemeClr>
          </a:solidFill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2F97A7E3-509A-417D-9818-EDDA3B539E4F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</p:spTree>
    <p:extLst>
      <p:ext uri="{BB962C8B-B14F-4D97-AF65-F5344CB8AC3E}">
        <p14:creationId xmlns:p14="http://schemas.microsoft.com/office/powerpoint/2010/main" val="5291107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77821B-617D-47E4-AAA2-FADADD15EBC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1799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Image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4854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739758-B746-428A-A18B-3989DA89A8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74854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B502D142-31B4-4BFF-A18F-9FB36E0F400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74854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ED382BE6-73A2-49C4-9284-7996310FE85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68028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Image Here</a:t>
            </a:r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5E81FDE4-AA9D-42F8-BEAF-C710A81DC8A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81108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9D6585E1-D051-4611-811C-C8101B0D2F0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81108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6C195A32-24CC-4109-9C00-31757D0A0A3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1108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B318C64F-C963-4A3C-BB8F-999A7F7F5F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112825" y="2319681"/>
            <a:ext cx="1352367" cy="1352367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Image Here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B8B9BC49-5937-4C0A-9AA6-7A7DA7F18CA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47313" y="2485913"/>
            <a:ext cx="2124000" cy="701538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8020B4D6-002F-4FA9-BF1D-FC56D9A06F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47313" y="3904988"/>
            <a:ext cx="2124000" cy="180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93C1946C-7118-4BF3-8EE8-B0944465F49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47313" y="3461032"/>
            <a:ext cx="2124000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38949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31800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375703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319606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263509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07412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F9EF21D5-1862-4F5B-86BF-B76AF2A72B3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4113808"/>
            <a:ext cx="1620000" cy="783544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80EC8DA4-EC6B-4362-949F-968E973A545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5258975"/>
            <a:ext cx="1620000" cy="72000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3" name="Picture Placeholder 15">
            <a:extLst>
              <a:ext uri="{FF2B5EF4-FFF2-40B4-BE49-F238E27FC236}">
                <a16:creationId xmlns:a16="http://schemas.microsoft.com/office/drawing/2014/main" id="{FC64B5FD-0E87-4FAB-AFEA-D10DFED9F6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151313" y="2246681"/>
            <a:ext cx="1620000" cy="16200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6205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BA39708-26C4-4C58-AAF1-7DDBAAFACC9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lIns="1044000" rIns="0" anchor="ctr"/>
          <a:lstStyle>
            <a:lvl1pPr marL="0" indent="0" algn="l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9FEC1A-545F-4D58-B291-028B7D695567}"/>
              </a:ext>
            </a:extLst>
          </p:cNvPr>
          <p:cNvSpPr/>
          <p:nvPr userDrawn="1"/>
        </p:nvSpPr>
        <p:spPr>
          <a:xfrm>
            <a:off x="6336000" y="0"/>
            <a:ext cx="3979575" cy="678656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9896" y="2377000"/>
            <a:ext cx="3571782" cy="2387600"/>
          </a:xfrm>
        </p:spPr>
        <p:txBody>
          <a:bodyPr anchor="b"/>
          <a:lstStyle>
            <a:lvl1pPr algn="l">
              <a:defRPr sz="36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9896" y="4962525"/>
            <a:ext cx="35717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7B6BB1-24C3-48A6-913C-94F7EA8127A1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C9CBFF-5639-480A-82C7-50DAD54E2E48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12861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1612B32-057C-422E-8B4A-7B464DE04A7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434267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59284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A4E56-DEE9-4FB2-89FF-0F12DB08AD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525B7-4C8D-4482-98E3-A68789AAB0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02381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FF978957-D101-43B4-A717-19B1820B4F1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786563"/>
          </a:xfrm>
          <a:solidFill>
            <a:schemeClr val="tx1">
              <a:lumMod val="75000"/>
              <a:lumOff val="25000"/>
            </a:schemeClr>
          </a:solidFill>
        </p:spPr>
        <p:txBody>
          <a:bodyPr lIns="1044000" rIns="0" anchor="ctr"/>
          <a:lstStyle>
            <a:lvl1pPr marL="0" indent="0" algn="l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DD3616-4E40-4CE5-88C8-2AF6E47D2086}"/>
              </a:ext>
            </a:extLst>
          </p:cNvPr>
          <p:cNvSpPr/>
          <p:nvPr userDrawn="1"/>
        </p:nvSpPr>
        <p:spPr>
          <a:xfrm>
            <a:off x="6336000" y="0"/>
            <a:ext cx="3979575" cy="678656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A3B184-0AF0-4DF5-B2BD-E6D1806BE1BF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FC9062-5711-4550-8470-F1324E804FFF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433A2F-8949-4AAC-AE96-175254493AF4}"/>
              </a:ext>
            </a:extLst>
          </p:cNvPr>
          <p:cNvSpPr/>
          <p:nvPr userDrawn="1"/>
        </p:nvSpPr>
        <p:spPr>
          <a:xfrm>
            <a:off x="6336000" y="0"/>
            <a:ext cx="397957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39896" y="2377000"/>
            <a:ext cx="3571782" cy="2387600"/>
          </a:xfrm>
        </p:spPr>
        <p:txBody>
          <a:bodyPr anchor="b"/>
          <a:lstStyle>
            <a:lvl1pPr algn="l"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05624" y="5057775"/>
            <a:ext cx="3206053" cy="247650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ABB85-2AAF-4939-BDF4-E3CF2F31B3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5625" y="5400675"/>
            <a:ext cx="3206750" cy="24765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2000" dirty="0" smtClean="0"/>
            </a:lvl2pPr>
            <a:lvl3pPr>
              <a:defRPr lang="en-US" sz="1800" dirty="0" smtClean="0"/>
            </a:lvl3pPr>
            <a:lvl4pPr>
              <a:defRPr lang="en-US" sz="1600" dirty="0" smtClean="0"/>
            </a:lvl4pPr>
            <a:lvl5pPr>
              <a:defRPr lang="en-ZA" sz="1600" dirty="0"/>
            </a:lvl5pPr>
          </a:lstStyle>
          <a:p>
            <a:pPr marL="266700" lvl="0" indent="-266700"/>
            <a:r>
              <a:rPr lang="en-US" noProof="0"/>
              <a:t>Contact Number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4E7DF27-55E9-4F17-91D3-29228A4020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5625" y="5751513"/>
            <a:ext cx="3206750" cy="24765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smtClean="0">
                <a:solidFill>
                  <a:schemeClr val="bg1"/>
                </a:solidFill>
              </a:defRPr>
            </a:lvl1pPr>
            <a:lvl2pPr>
              <a:defRPr lang="en-US" sz="2000" smtClean="0"/>
            </a:lvl2pPr>
            <a:lvl3pPr>
              <a:defRPr lang="en-US" sz="1800" smtClean="0"/>
            </a:lvl3pPr>
            <a:lvl4pPr>
              <a:defRPr lang="en-US" sz="1600" smtClean="0"/>
            </a:lvl4pPr>
            <a:lvl5pPr>
              <a:defRPr lang="en-ZA" sz="1600"/>
            </a:lvl5pPr>
          </a:lstStyle>
          <a:p>
            <a:pPr marL="266700" lvl="0" indent="-266700"/>
            <a:r>
              <a:rPr lang="en-US" noProof="0"/>
              <a:t>Email or Social Media Handle</a:t>
            </a:r>
          </a:p>
        </p:txBody>
      </p:sp>
    </p:spTree>
    <p:extLst>
      <p:ext uri="{BB962C8B-B14F-4D97-AF65-F5344CB8AC3E}">
        <p14:creationId xmlns:p14="http://schemas.microsoft.com/office/powerpoint/2010/main" val="41008153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Previe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of a cell phone&#10;&#10;Description generated with high confidence">
            <a:extLst>
              <a:ext uri="{FF2B5EF4-FFF2-40B4-BE49-F238E27FC236}">
                <a16:creationId xmlns:a16="http://schemas.microsoft.com/office/drawing/2014/main" id="{68055F11-596F-47BF-A832-A501EC346C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307" y="915497"/>
            <a:ext cx="4666142" cy="4684105"/>
          </a:xfrm>
          <a:prstGeom prst="rect">
            <a:avLst/>
          </a:prstGeom>
        </p:spPr>
      </p:pic>
      <p:pic>
        <p:nvPicPr>
          <p:cNvPr id="9" name="Picture 8" descr="Screen of a cell phone&#10;&#10;Description generated with high confidence">
            <a:extLst>
              <a:ext uri="{FF2B5EF4-FFF2-40B4-BE49-F238E27FC236}">
                <a16:creationId xmlns:a16="http://schemas.microsoft.com/office/drawing/2014/main" id="{80EBF765-2A5E-4BDA-B092-25691E4791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2929" y="915497"/>
            <a:ext cx="4666142" cy="4684105"/>
          </a:xfrm>
          <a:prstGeom prst="rect">
            <a:avLst/>
          </a:prstGeom>
        </p:spPr>
      </p:pic>
      <p:pic>
        <p:nvPicPr>
          <p:cNvPr id="10" name="Picture 9" descr="Screen of a cell phone&#10;&#10;Description generated with high confidence">
            <a:extLst>
              <a:ext uri="{FF2B5EF4-FFF2-40B4-BE49-F238E27FC236}">
                <a16:creationId xmlns:a16="http://schemas.microsoft.com/office/drawing/2014/main" id="{E97A6530-14B5-4A05-B7A3-7BA661FCD5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2551" y="915497"/>
            <a:ext cx="4666142" cy="4684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F5211B-014A-4E6E-98C7-FDAF7855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47EC9494-5A42-419D-AADF-96EF1EFD7B6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15505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Details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E2D3309-00A3-42D9-8706-6F2A6AD3BB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15505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Name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94E4C70C-AC1E-4EDE-B2C1-23A54123479F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177148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Details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4B1BB7D-C6D3-4D9C-A235-6CBB5A13EE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77148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Name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18515F4-6451-4FB7-ACE4-5D9C2CD207A4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699878" y="5752808"/>
            <a:ext cx="1980000" cy="54894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Details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B362C889-34FC-4EB1-967B-DC98349082C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9878" y="5291099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Mockup Name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C4EB921-BD58-4C2E-BDD5-FC8D2629829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51679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3CB44DE3-C599-4EA7-BFDA-4E39AE89FC0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281301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id="{A4392E45-2A0B-49BF-9952-79C42AF8DE9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810923" y="1450182"/>
            <a:ext cx="1772571" cy="3183732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301276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9CC2AE-E299-42B4-A2C4-357708A005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800" y="1836744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noProof="0"/>
              <a:t>Testimonial goes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9551C8-D5B2-495A-97BB-0711CD8C67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2556" y="3693626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Name and 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3139A49-E537-4395-967A-08C99782070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25172" y="3591659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noProof="0"/>
              <a:t>Testimonial goes here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EE1C8A1-F171-46D2-A92F-1B0E9C52B1A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68052" y="5448541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Name and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E3E7FB48-98BE-4677-A80F-969F9F30720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218545" y="1836744"/>
            <a:ext cx="3541655" cy="2224950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anchor="ctr"/>
          <a:lstStyle>
            <a:lvl1pPr marL="0" indent="0" algn="ctr">
              <a:buNone/>
              <a:defRPr i="0"/>
            </a:lvl1pPr>
          </a:lstStyle>
          <a:p>
            <a:pPr lvl="0"/>
            <a:r>
              <a:rPr lang="en-US" noProof="0"/>
              <a:t>Testimonial goes here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0146F28A-70F5-4E8B-8A3A-ADB1B6A080D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369301" y="3693626"/>
            <a:ext cx="3251132" cy="231102"/>
          </a:xfrm>
        </p:spPr>
        <p:txBody>
          <a:bodyPr anchor="t"/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Name and Title</a:t>
            </a:r>
          </a:p>
        </p:txBody>
      </p:sp>
    </p:spTree>
    <p:extLst>
      <p:ext uri="{BB962C8B-B14F-4D97-AF65-F5344CB8AC3E}">
        <p14:creationId xmlns:p14="http://schemas.microsoft.com/office/powerpoint/2010/main" val="23627155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C433A2F-8949-4AAC-AE96-175254493AF4}"/>
              </a:ext>
            </a:extLst>
          </p:cNvPr>
          <p:cNvSpPr/>
          <p:nvPr userDrawn="1"/>
        </p:nvSpPr>
        <p:spPr>
          <a:xfrm>
            <a:off x="0" y="0"/>
            <a:ext cx="6336000" cy="678656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000" y="2377000"/>
            <a:ext cx="5472000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2000" y="4962525"/>
            <a:ext cx="5472000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8EA9D3-63E1-4170-B9FF-2F1AF08CCA45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AE9C85-4EEF-40CA-AA18-4DC9F703F4F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83102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805D700-F00E-4505-8483-501219FB8BD2}"/>
              </a:ext>
            </a:extLst>
          </p:cNvPr>
          <p:cNvSpPr/>
          <p:nvPr userDrawn="1"/>
        </p:nvSpPr>
        <p:spPr>
          <a:xfrm>
            <a:off x="0" y="0"/>
            <a:ext cx="12192000" cy="636536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433A2F-8949-4AAC-AE96-175254493AF4}"/>
              </a:ext>
            </a:extLst>
          </p:cNvPr>
          <p:cNvSpPr/>
          <p:nvPr userDrawn="1"/>
        </p:nvSpPr>
        <p:spPr>
          <a:xfrm>
            <a:off x="432000" y="1"/>
            <a:ext cx="11760000" cy="6365362"/>
          </a:xfrm>
          <a:prstGeom prst="rect">
            <a:avLst/>
          </a:prstGeom>
          <a:gradFill>
            <a:gsLst>
              <a:gs pos="3600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728" y="2377000"/>
            <a:ext cx="6299682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728" y="4962525"/>
            <a:ext cx="62996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384471-818E-4B2E-BA19-852421944514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BA5E93-E4C5-4917-B92A-53FC468CFEB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09B30-9CC9-4BE8-AB10-1BA398CAB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77174B-114F-48DF-AFBF-1AA3416ACD4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4186834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8A921-D1FB-449F-8402-7C032AAABB1C}"/>
              </a:ext>
            </a:extLst>
          </p:cNvPr>
          <p:cNvSpPr/>
          <p:nvPr userDrawn="1"/>
        </p:nvSpPr>
        <p:spPr>
          <a:xfrm>
            <a:off x="5353050" y="1"/>
            <a:ext cx="6406950" cy="6857998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80631D-0113-45B5-9716-6AED2430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1AC65F5-382D-4CF6-95CF-DD3FC6D96F3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F554488-3F7D-4F3A-9AAF-73FB0977D73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5962" y="457200"/>
            <a:ext cx="5501126" cy="5411787"/>
          </a:xfrm>
        </p:spPr>
        <p:txBody>
          <a:bodyPr/>
          <a:lstStyle>
            <a:lvl1pPr>
              <a:buClr>
                <a:schemeClr val="bg1"/>
              </a:buCl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96757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8A921-D1FB-449F-8402-7C032AAABB1C}"/>
              </a:ext>
            </a:extLst>
          </p:cNvPr>
          <p:cNvSpPr/>
          <p:nvPr userDrawn="1"/>
        </p:nvSpPr>
        <p:spPr>
          <a:xfrm>
            <a:off x="5353050" y="1"/>
            <a:ext cx="6406950" cy="6857998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80631D-0113-45B5-9716-6AED2430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1AC65F5-382D-4CF6-95CF-DD3FC6D96F3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6321125-B861-4CD5-8023-6E40351765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04181" y="457201"/>
            <a:ext cx="5504688" cy="540385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7718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6FAD7B97-1B74-414B-B585-45E33908CB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365363"/>
          </a:xfrm>
          <a:solidFill>
            <a:schemeClr val="tx1">
              <a:lumMod val="75000"/>
              <a:lumOff val="25000"/>
            </a:schemeClr>
          </a:solidFill>
        </p:spPr>
        <p:txBody>
          <a:bodyPr vert="vert270" lIns="144000" tIns="0" rIns="0" anchor="t"/>
          <a:lstStyle>
            <a:lvl1pPr marL="0" indent="0" algn="ctr">
              <a:buNone/>
              <a:defRPr sz="1100" i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433A2F-8949-4AAC-AE96-175254493AF4}"/>
              </a:ext>
            </a:extLst>
          </p:cNvPr>
          <p:cNvSpPr/>
          <p:nvPr userDrawn="1"/>
        </p:nvSpPr>
        <p:spPr>
          <a:xfrm>
            <a:off x="432000" y="1"/>
            <a:ext cx="11760000" cy="6365362"/>
          </a:xfrm>
          <a:prstGeom prst="rect">
            <a:avLst/>
          </a:prstGeom>
          <a:gradFill>
            <a:gsLst>
              <a:gs pos="3600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5B1DD-2DBA-49BF-BF09-5B70713A4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728" y="2377000"/>
            <a:ext cx="6299682" cy="2387600"/>
          </a:xfrm>
        </p:spPr>
        <p:txBody>
          <a:bodyPr anchor="b"/>
          <a:lstStyle>
            <a:lvl1pPr algn="l">
              <a:defRPr sz="4200" spc="-3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60831-AA5D-4359-AACC-37D7271F2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728" y="4962525"/>
            <a:ext cx="6299682" cy="121920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384471-818E-4B2E-BA19-852421944514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BA5E93-E4C5-4917-B92A-53FC468CFEBD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09B30-9CC9-4BE8-AB10-1BA398CAB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77174B-114F-48DF-AFBF-1AA3416ACD4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4956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,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428A921-D1FB-449F-8402-7C032AAABB1C}"/>
              </a:ext>
            </a:extLst>
          </p:cNvPr>
          <p:cNvSpPr/>
          <p:nvPr userDrawn="1"/>
        </p:nvSpPr>
        <p:spPr>
          <a:xfrm>
            <a:off x="5353050" y="3714749"/>
            <a:ext cx="6406950" cy="3143249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3714746"/>
            <a:ext cx="4416225" cy="2364591"/>
          </a:xfrm>
        </p:spPr>
        <p:txBody>
          <a:bodyPr anchor="t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103" y="3981451"/>
            <a:ext cx="5749483" cy="1343026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8B6E3D-9C01-45EA-9E2B-711EC1B84F8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353050" y="0"/>
            <a:ext cx="640695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noProof="0" dirty="0"/>
              <a:t>Insert or Drag &amp; Drop your photo here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1EC63334-B325-4256-8AA0-6F5A11030DE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365363"/>
            <a:ext cx="4416225" cy="412431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8965A7-6363-464F-998B-64E00F4F49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58442" y="5657850"/>
            <a:ext cx="5749334" cy="111994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Subtitle, tagline or blurb can go here</a:t>
            </a:r>
          </a:p>
        </p:txBody>
      </p:sp>
    </p:spTree>
    <p:extLst>
      <p:ext uri="{BB962C8B-B14F-4D97-AF65-F5344CB8AC3E}">
        <p14:creationId xmlns:p14="http://schemas.microsoft.com/office/powerpoint/2010/main" val="3420662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09F9E9-0483-4A79-B997-B23DAC1644C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305CEEFA-58BB-4AFA-AD31-BEE38B013E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EEE40C3-341F-4063-8D33-B1328863FB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9CE291-B951-4300-9D67-154E4BB557E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18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D3A393C-4D8C-49BC-934D-B57BE1B2840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77185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08906184-3520-4606-AF8B-59ECFFA6D7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119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8A64BEB9-7FB0-4DF9-BFE9-62016E83E89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119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4CCC1C98-37FD-4404-8383-72ED535FE57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5195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B24BD1AE-AB0E-40FA-AEA8-8D687D84B56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195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CA2F0EA7-F3F7-443F-BA0D-4916B618C56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92000" y="3971432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B6E6C3-1F6A-41B6-8EE0-6FDCBA34413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92000" y="4605832"/>
            <a:ext cx="198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738624-9DAA-4152-9A77-80BBB71AD5F1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3180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59" name="Picture Placeholder 15">
            <a:extLst>
              <a:ext uri="{FF2B5EF4-FFF2-40B4-BE49-F238E27FC236}">
                <a16:creationId xmlns:a16="http://schemas.microsoft.com/office/drawing/2014/main" id="{522AE46C-0845-4BB0-9861-06071BCF56F6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77185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0" name="Picture Placeholder 15">
            <a:extLst>
              <a:ext uri="{FF2B5EF4-FFF2-40B4-BE49-F238E27FC236}">
                <a16:creationId xmlns:a16="http://schemas.microsoft.com/office/drawing/2014/main" id="{D791A6AF-478F-443B-A785-F82A8DBA9F3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112287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1" name="Picture Placeholder 15">
            <a:extLst>
              <a:ext uri="{FF2B5EF4-FFF2-40B4-BE49-F238E27FC236}">
                <a16:creationId xmlns:a16="http://schemas.microsoft.com/office/drawing/2014/main" id="{1A65AFE9-2875-44A5-BF13-6E8438892669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451950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  <p:sp>
        <p:nvSpPr>
          <p:cNvPr id="62" name="Picture Placeholder 15">
            <a:extLst>
              <a:ext uri="{FF2B5EF4-FFF2-40B4-BE49-F238E27FC236}">
                <a16:creationId xmlns:a16="http://schemas.microsoft.com/office/drawing/2014/main" id="{069B9167-077F-4123-82C5-01EB62AFB3E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780587" y="1735138"/>
            <a:ext cx="1979613" cy="1981200"/>
          </a:xfrm>
          <a:solidFill>
            <a:schemeClr val="bg1">
              <a:lumMod val="95000"/>
              <a:alpha val="70000"/>
            </a:schemeClr>
          </a:solidFill>
          <a:ln w="95250" cap="sq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64838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EFA8C4C-FE50-44C1-8434-6C7BB898173F}"/>
              </a:ext>
            </a:extLst>
          </p:cNvPr>
          <p:cNvSpPr/>
          <p:nvPr userDrawn="1"/>
        </p:nvSpPr>
        <p:spPr>
          <a:xfrm>
            <a:off x="432000" y="0"/>
            <a:ext cx="5472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728" y="5657850"/>
            <a:ext cx="4974545" cy="70751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Subtitle, tagline or blurb can go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32000" y="6365363"/>
            <a:ext cx="5472000" cy="412431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04BE0A1-F26A-4947-971D-055860FFC9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2000" y="0"/>
            <a:ext cx="547200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noProof="0" dirty="0"/>
              <a:t>Insert or Drag &amp;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28" y="3981450"/>
            <a:ext cx="4974545" cy="1343025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sz="36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51A342D-6638-406F-A54B-59B56F36A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8002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2169FB-F8BF-46FF-8BDE-E27C751C1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02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051BC42F-45BF-462B-A15F-54639A5DA4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02527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08A990CD-AF1D-4FBE-B3FF-4BC5BE2BFD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02527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C595063C-F901-4E60-A714-6454F42F0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17052" y="4130531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C7672B0A-0079-40F6-8B93-A5F1DB5882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17052" y="4764931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546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EFA8C4C-FE50-44C1-8434-6C7BB898173F}"/>
              </a:ext>
            </a:extLst>
          </p:cNvPr>
          <p:cNvSpPr/>
          <p:nvPr userDrawn="1"/>
        </p:nvSpPr>
        <p:spPr>
          <a:xfrm>
            <a:off x="432000" y="0"/>
            <a:ext cx="5472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728" y="5657850"/>
            <a:ext cx="4974545" cy="707513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Subtitle, tagline or blurb can go here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04BE0A1-F26A-4947-971D-055860FFC9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2000" y="0"/>
            <a:ext cx="5472000" cy="3714747"/>
          </a:xfr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ZA" sz="1100" i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algn="ctr"/>
            <a:r>
              <a:rPr lang="en-US" noProof="0" dirty="0"/>
              <a:t>Insert or Drag &amp;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728" y="3981450"/>
            <a:ext cx="4974545" cy="1343025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sz="36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51A342D-6638-406F-A54B-59B56F36AD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8577" y="5010963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2169FB-F8BF-46FF-8BDE-E27C751C1C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8577" y="5645363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051BC42F-45BF-462B-A15F-54639A5DA4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02677" y="5010963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08A990CD-AF1D-4FBE-B3FF-4BC5BE2BFD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402677" y="5645363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71CBA76-3CE4-4FA7-8940-41ECC9129C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78577" y="2360347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ADC8FCF6-5E2F-4976-8979-F493766C38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78577" y="2994747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F111F3D7-9557-4D01-B2FB-38A2FFA1052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02677" y="2360347"/>
            <a:ext cx="180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FE89EBCC-101B-4979-93C1-08579B03199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02677" y="2994747"/>
            <a:ext cx="180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40843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CE857ED-B36A-4B8A-81C4-94389617E2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3465" y="1007667"/>
            <a:ext cx="11528535" cy="5645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A85E10-5A18-4C86-8310-FA9CF8DF8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6229A-0702-4CD6-B5F1-0DC746CC4F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3613424"/>
            <a:ext cx="3974900" cy="246591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E533DB-3399-4A25-BB80-899E9CC78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A57786-309B-4137-8B30-4011FC0D4F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77496E8-E637-4081-A0D0-AB167EE459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1800" y="1582738"/>
            <a:ext cx="3975100" cy="1744662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Emphasized Text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E221C2C-B20F-4F90-A44F-08EE879BA9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17319" y="1450975"/>
            <a:ext cx="6974680" cy="3935414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450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51FED-0A73-4769-96A2-4C362E5D9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5B16D-31A1-4D28-ADC4-0BDEF4E07DF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08000"/>
            <a:ext cx="11340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Single line of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D4C6E-0D63-44CE-B0B4-BAA8F101EAF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231749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C0B96F-9D35-4001-9F9C-1A7004D61F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915CA-DB91-4B68-8DB8-2745ADA585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F46361-E4F6-47BA-9660-22CF6C0669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1498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B15A8A-91AC-4F5D-A727-1D120F5D43D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91247" y="4637931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87D1D6-A833-418D-948C-DDF7937231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31749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1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29FC9F6-9736-4DA2-A807-7430389A47F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11498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2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D41719-B17D-4C65-8905-CFB25698E45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91247" y="4003531"/>
            <a:ext cx="198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230680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6A7F847-7F52-4026-B418-55C25C28C4CB}"/>
              </a:ext>
            </a:extLst>
          </p:cNvPr>
          <p:cNvSpPr/>
          <p:nvPr userDrawn="1"/>
        </p:nvSpPr>
        <p:spPr>
          <a:xfrm>
            <a:off x="0" y="6365364"/>
            <a:ext cx="12192000" cy="421200"/>
          </a:xfrm>
          <a:prstGeom prst="rect">
            <a:avLst/>
          </a:prstGeom>
          <a:gradFill>
            <a:gsLst>
              <a:gs pos="53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47D8FD-2235-485B-95E1-2EBD5AB47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4A233-446A-4EDA-9622-BBF0631DF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728000"/>
            <a:ext cx="113400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A2955-0629-484D-8B16-D4500802A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2000" y="6365363"/>
            <a:ext cx="420000" cy="4212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txBody>
          <a:bodyPr vert="horz" lIns="0" tIns="0" rIns="0" bIns="0" rtlCol="0" anchor="ctr"/>
          <a:lstStyle>
            <a:lvl1pPr algn="ctr">
              <a:defRPr sz="1200" b="0" i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D150CE-DC66-461D-A66C-7CF330704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363"/>
            <a:ext cx="5472000" cy="41243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ED0A63-77FF-4992-99DD-A09E96E22ACC}"/>
              </a:ext>
            </a:extLst>
          </p:cNvPr>
          <p:cNvSpPr/>
          <p:nvPr userDrawn="1"/>
        </p:nvSpPr>
        <p:spPr>
          <a:xfrm>
            <a:off x="-1" y="6786563"/>
            <a:ext cx="11771999" cy="714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335A3F-070E-4B0E-A4FA-9B3279A2897C}"/>
              </a:ext>
            </a:extLst>
          </p:cNvPr>
          <p:cNvSpPr/>
          <p:nvPr userDrawn="1"/>
        </p:nvSpPr>
        <p:spPr>
          <a:xfrm>
            <a:off x="11771999" y="6786563"/>
            <a:ext cx="420000" cy="7143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448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2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4" r:id="rId9"/>
    <p:sldLayoutId id="2147483665" r:id="rId10"/>
    <p:sldLayoutId id="2147483666" r:id="rId11"/>
    <p:sldLayoutId id="2147483667" r:id="rId12"/>
    <p:sldLayoutId id="2147483650" r:id="rId13"/>
    <p:sldLayoutId id="2147483652" r:id="rId14"/>
    <p:sldLayoutId id="2147483653" r:id="rId15"/>
    <p:sldLayoutId id="2147483668" r:id="rId16"/>
    <p:sldLayoutId id="2147483669" r:id="rId17"/>
    <p:sldLayoutId id="2147483671" r:id="rId18"/>
    <p:sldLayoutId id="2147483672" r:id="rId19"/>
    <p:sldLayoutId id="2147483654" r:id="rId20"/>
    <p:sldLayoutId id="2147483678" r:id="rId21"/>
    <p:sldLayoutId id="2147483655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9" r:id="rId28"/>
    <p:sldLayoutId id="2147483680" r:id="rId2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1000"/>
        </a:spcBef>
        <a:spcAft>
          <a:spcPts val="500"/>
        </a:spcAft>
        <a:buClr>
          <a:schemeClr val="accent1"/>
        </a:buClr>
        <a:buFont typeface="Arial" panose="020B0604020202020204" pitchFamily="34" charset="0"/>
        <a:buChar char="○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05D089D-7A15-41BC-B971-911CC28C4A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02820"/>
          </a:xfr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93CFE69-79B0-440B-949E-DA17AD834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33190" y="0"/>
            <a:ext cx="3979575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70152F-4BDD-EA4D-B3D1-E9A87974CFC0}"/>
              </a:ext>
            </a:extLst>
          </p:cNvPr>
          <p:cNvSpPr txBox="1"/>
          <p:nvPr/>
        </p:nvSpPr>
        <p:spPr bwMode="gray">
          <a:xfrm>
            <a:off x="6433190" y="676273"/>
            <a:ext cx="3979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b="1" noProof="1">
                <a:gradFill>
                  <a:gsLst>
                    <a:gs pos="0">
                      <a:schemeClr val="accent1"/>
                    </a:gs>
                    <a:gs pos="5130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</a:rPr>
              <a:t>Team 3 Presents  . . 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8F2B1-EF8F-4772-ADA1-4195B20EBA74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6433190" y="1915122"/>
            <a:ext cx="3979575" cy="1132430"/>
          </a:xfrm>
        </p:spPr>
        <p:txBody>
          <a:bodyPr/>
          <a:lstStyle/>
          <a:p>
            <a:pPr algn="ctr"/>
            <a:r>
              <a:rPr lang="en-US" dirty="0"/>
              <a:t>Code Racer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753AF9-461F-4049-BB9D-621E76A51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539896" y="4876800"/>
            <a:ext cx="3571782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565124A8-7554-4DB8-896F-F9946B9CF1F9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6637085" y="4962525"/>
            <a:ext cx="3571782" cy="1219200"/>
          </a:xfrm>
        </p:spPr>
        <p:txBody>
          <a:bodyPr/>
          <a:lstStyle/>
          <a:p>
            <a:pPr algn="ctr"/>
            <a:r>
              <a:rPr lang="en-US" dirty="0"/>
              <a:t>A new typing experience</a:t>
            </a:r>
          </a:p>
        </p:txBody>
      </p:sp>
    </p:spTree>
    <p:extLst>
      <p:ext uri="{BB962C8B-B14F-4D97-AF65-F5344CB8AC3E}">
        <p14:creationId xmlns:p14="http://schemas.microsoft.com/office/powerpoint/2010/main" val="2941958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8B618502-6263-424A-824A-C269440BC60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71" y="906968"/>
            <a:ext cx="5201264" cy="2574646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Data Structures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E48293B-B086-4048-863C-47E7C4788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gray">
          <a:xfrm>
            <a:off x="680728" y="549116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C9E886-BD82-4757-912B-F7589A22164F}"/>
              </a:ext>
            </a:extLst>
          </p:cNvPr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US" i="1" dirty="0"/>
              <a:t>What data structures were used in the project?</a:t>
            </a:r>
          </a:p>
          <a:p>
            <a:r>
              <a:rPr lang="en-US" i="1" dirty="0"/>
              <a:t>	How we organized and stored data?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0238C6-EDC9-431C-B062-27BAF34CD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04720" y="577301"/>
            <a:ext cx="4521185" cy="438858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Vector of session, String, etc..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Hash table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hash table for encryption.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/>
              <a:t>Readfile</a:t>
            </a:r>
            <a:r>
              <a:rPr lang="en-US" sz="2000" dirty="0"/>
              <a:t> class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our own class to organize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Validation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Dealing with input data from clients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MySQL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Store users’ info, score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Map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Map the key on the keyboard to some numerical value for the function to read</a:t>
            </a:r>
          </a:p>
          <a:p>
            <a:pPr lvl="1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85825" lvl="1" indent="-342900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85825" lvl="1" indent="-342900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indent="0"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513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1F8E-48FE-488B-A9FF-5984CD8E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Multi-Threading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B5E6-B409-4DC6-A6BD-4CDB7349C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1600" i="1" dirty="0"/>
              <a:t>How multiple threads were used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E306DD9-7B8A-4C24-A2E4-926B6BF6C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783661"/>
            <a:ext cx="5418194" cy="3624057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The game page will receive the connections from different users.</a:t>
            </a:r>
          </a:p>
          <a:p>
            <a:pPr marL="828675" lvl="1" indent="-285750"/>
            <a:r>
              <a:rPr lang="en-US" sz="1800" dirty="0"/>
              <a:t>We created a </a:t>
            </a:r>
            <a:r>
              <a:rPr lang="en-US" sz="1800" dirty="0" err="1"/>
              <a:t>websocket</a:t>
            </a:r>
            <a:r>
              <a:rPr lang="en-US" sz="1800" dirty="0"/>
              <a:t> and a server class to handle multiple sessions. </a:t>
            </a:r>
          </a:p>
          <a:p>
            <a:pPr marL="828675" lvl="1" indent="-285750"/>
            <a:r>
              <a:rPr lang="en-US" sz="1800" dirty="0"/>
              <a:t>The player area will show the usernames of players currently in the game and update automatically when a new player joins, up to 4 people maximum.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498C9-E1DA-42F3-BFAC-49037F6A5E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 descr="A black sign with white text&#10;&#10;Description automatically generated">
            <a:extLst>
              <a:ext uri="{FF2B5EF4-FFF2-40B4-BE49-F238E27FC236}">
                <a16:creationId xmlns:a16="http://schemas.microsoft.com/office/drawing/2014/main" id="{C680B5ED-60E5-4180-8436-1DE3E65776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524" y="1368000"/>
            <a:ext cx="4520961" cy="41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6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1F8E-48FE-488B-A9FF-5984CD8E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B5E6-B409-4DC6-A6BD-4CDB7349C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1600" i="1" dirty="0"/>
              <a:t>How networking was used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BBBD4FF-BAEA-46D6-9AB5-ABA00B4BED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138" y="1863107"/>
            <a:ext cx="5877862" cy="350315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498C9-E1DA-42F3-BFAC-49037F6A5E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BAD9A0-5053-4AED-B6A8-56BDA957E7E7}"/>
              </a:ext>
            </a:extLst>
          </p:cNvPr>
          <p:cNvSpPr txBox="1"/>
          <p:nvPr/>
        </p:nvSpPr>
        <p:spPr>
          <a:xfrm>
            <a:off x="432000" y="1611106"/>
            <a:ext cx="4956746" cy="3813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9309C2-FE15-4AF6-A131-5D6C266202FA}"/>
              </a:ext>
            </a:extLst>
          </p:cNvPr>
          <p:cNvSpPr txBox="1"/>
          <p:nvPr/>
        </p:nvSpPr>
        <p:spPr>
          <a:xfrm>
            <a:off x="432000" y="1611106"/>
            <a:ext cx="45483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first player will have the button “start” to begin the game while other players won’t have this button until the game </a:t>
            </a:r>
            <a:r>
              <a:rPr lang="en-US"/>
              <a:t>begins.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25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66700E-2D49-45E0-85C7-750AF51DE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83398"/>
            <a:ext cx="4416225" cy="3569566"/>
          </a:xfrm>
        </p:spPr>
        <p:txBody>
          <a:bodyPr anchor="b"/>
          <a:lstStyle/>
          <a:p>
            <a:r>
              <a:rPr lang="en-US" dirty="0"/>
              <a:t>Guests Users:</a:t>
            </a:r>
          </a:p>
          <a:p>
            <a:pPr lvl="1"/>
            <a:r>
              <a:rPr lang="en-US" dirty="0"/>
              <a:t>Are not able to choose their own username</a:t>
            </a:r>
          </a:p>
          <a:p>
            <a:pPr lvl="1"/>
            <a:r>
              <a:rPr lang="en-US" dirty="0"/>
              <a:t>Are not able to store their personal best score</a:t>
            </a:r>
          </a:p>
          <a:p>
            <a:pPr lvl="1"/>
            <a:r>
              <a:rPr lang="en-US" dirty="0"/>
              <a:t>Are not allowed to be put on the glorious top scores hall of fame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Authenticated Users: </a:t>
            </a:r>
          </a:p>
          <a:p>
            <a:pPr lvl="1"/>
            <a:r>
              <a:rPr lang="en-US" dirty="0"/>
              <a:t>Have all features mentioned above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3D0FEB3-F96C-4F94-AAAE-551110E820F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50" y="382301"/>
            <a:ext cx="6406950" cy="3635944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9E384DC-DAEE-4E7F-9DD5-4E5066C0652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User Login Functionality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F4C8A63-F9E3-41F6-B725-B846F2010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gray">
          <a:xfrm>
            <a:off x="5658103" y="549116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E73750-57DB-4A35-85DD-B654E6A29A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en-US" i="1" dirty="0"/>
              <a:t>Differences for guests and authenticated users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CFACDF-9E04-4412-89F5-EA362056D7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857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AC966987-B293-404A-BBED-86957A0603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86563"/>
          </a:xfr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851B3CA-790D-465D-9B97-AA9876E35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6510"/>
            <a:ext cx="12192000" cy="67750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C12D97-9EB3-9E46-86D3-3A2CA06C20D2}"/>
              </a:ext>
            </a:extLst>
          </p:cNvPr>
          <p:cNvSpPr txBox="1"/>
          <p:nvPr/>
        </p:nvSpPr>
        <p:spPr bwMode="gray">
          <a:xfrm>
            <a:off x="6096000" y="2441955"/>
            <a:ext cx="5555227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gradFill>
                  <a:gsLst>
                    <a:gs pos="0">
                      <a:schemeClr val="accent1"/>
                    </a:gs>
                    <a:gs pos="5130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</a:rPr>
              <a:t>Demonstration demo = new Demonstration();</a:t>
            </a:r>
          </a:p>
          <a:p>
            <a:pPr>
              <a:lnSpc>
                <a:spcPct val="90000"/>
              </a:lnSpc>
            </a:pPr>
            <a:endParaRPr lang="en-US" b="1" dirty="0">
              <a:gradFill>
                <a:gsLst>
                  <a:gs pos="0">
                    <a:schemeClr val="accent1"/>
                  </a:gs>
                  <a:gs pos="513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</a:endParaRPr>
          </a:p>
          <a:p>
            <a:pPr>
              <a:lnSpc>
                <a:spcPct val="90000"/>
              </a:lnSpc>
            </a:pPr>
            <a:endParaRPr lang="en-US" b="1" dirty="0">
              <a:gradFill>
                <a:gsLst>
                  <a:gs pos="0">
                    <a:schemeClr val="accent1"/>
                  </a:gs>
                  <a:gs pos="513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</a:endParaRPr>
          </a:p>
          <a:p>
            <a:pPr>
              <a:lnSpc>
                <a:spcPct val="90000"/>
              </a:lnSpc>
            </a:pPr>
            <a:r>
              <a:rPr lang="en-US" b="1" dirty="0">
                <a:gradFill>
                  <a:gsLst>
                    <a:gs pos="0">
                      <a:schemeClr val="accent1"/>
                    </a:gs>
                    <a:gs pos="51300">
                      <a:schemeClr val="accent2"/>
                    </a:gs>
                    <a:gs pos="100000">
                      <a:schemeClr val="accent3"/>
                    </a:gs>
                  </a:gsLst>
                  <a:lin ang="0" scaled="0"/>
                </a:gradFill>
              </a:rPr>
              <a:t>demo.start();</a:t>
            </a:r>
          </a:p>
          <a:p>
            <a:pPr>
              <a:lnSpc>
                <a:spcPct val="90000"/>
              </a:lnSpc>
            </a:pPr>
            <a:endParaRPr lang="en-US" b="1" dirty="0">
              <a:gradFill>
                <a:gsLst>
                  <a:gs pos="0">
                    <a:schemeClr val="accent1"/>
                  </a:gs>
                  <a:gs pos="513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</a:endParaRPr>
          </a:p>
          <a:p>
            <a:pPr>
              <a:lnSpc>
                <a:spcPct val="90000"/>
              </a:lnSpc>
            </a:pPr>
            <a:endParaRPr lang="en-US" b="1" dirty="0">
              <a:gradFill>
                <a:gsLst>
                  <a:gs pos="0">
                    <a:schemeClr val="accent1"/>
                  </a:gs>
                  <a:gs pos="51300">
                    <a:schemeClr val="accent2"/>
                  </a:gs>
                  <a:gs pos="100000">
                    <a:schemeClr val="accent3"/>
                  </a:gs>
                </a:gsLst>
                <a:lin ang="0" scaled="0"/>
              </a:gra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3753AF9-461F-4049-BB9D-621E76A51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087722" y="4671244"/>
            <a:ext cx="3571782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67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58B6C62-CDD6-4E2C-8BC8-699230D39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655" y="292648"/>
            <a:ext cx="5013435" cy="6493913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Code Racer?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Lets be honest, you might have a fast typing speed, but how fast can you type source code?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Normal typing tests usually measures accuracy and speed by providing users a simple paragraph to type.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typing code, many different symbols/special characters are used frequently. If you don’t have them all memorized, it may slow you down.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want to offer our users a fun new experience to get faster at typing code.  </a:t>
            </a:r>
          </a:p>
        </p:txBody>
      </p:sp>
      <p:pic>
        <p:nvPicPr>
          <p:cNvPr id="11" name="Picture Placeholder 7">
            <a:extLst>
              <a:ext uri="{FF2B5EF4-FFF2-40B4-BE49-F238E27FC236}">
                <a16:creationId xmlns:a16="http://schemas.microsoft.com/office/drawing/2014/main" id="{7FB89A62-CAB5-4BD1-B89F-0A0F3809BA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50" y="64624"/>
            <a:ext cx="6406950" cy="4271300"/>
          </a:xfrm>
          <a:prstGeom prst="rect">
            <a:avLst/>
          </a:prstGeom>
          <a:solidFill>
            <a:schemeClr val="tx1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03D6D45-09FB-4A71-8BA9-C71413D258DB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pPr algn="ctr"/>
            <a:r>
              <a:rPr lang="en-US" dirty="0"/>
              <a:t>About Code Racer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8893E2F-227D-4472-B59F-3DEBF46C0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ltGray">
          <a:xfrm>
            <a:off x="5657669" y="5491163"/>
            <a:ext cx="5750421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EF3E39-2332-4C12-9142-1DB674D9F8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665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DF80E271-E84B-449B-9CF0-F34E075335A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97" y="945485"/>
            <a:ext cx="5343805" cy="3086015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pPr algn="ctr"/>
            <a:r>
              <a:rPr lang="en-US" sz="2800" dirty="0"/>
              <a:t>Continuing Professional Development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E48293B-B086-4048-863C-47E7C4788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ltGray">
          <a:xfrm>
            <a:off x="680728" y="549116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C9E886-BD82-4757-912B-F7589A22164F}"/>
              </a:ext>
            </a:extLst>
          </p:cNvPr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US" i="1" dirty="0"/>
              <a:t>Topics outside of the curriculum used to complete the project.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99011E0-6287-4AFA-BE55-99F9DCB7A714}"/>
              </a:ext>
            </a:extLst>
          </p:cNvPr>
          <p:cNvSpPr/>
          <p:nvPr/>
        </p:nvSpPr>
        <p:spPr>
          <a:xfrm>
            <a:off x="6096000" y="100117"/>
            <a:ext cx="6096000" cy="613244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Web Animation (Simple 2D Graphics)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Video Game Development (Rules/Scoring System)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Password Encryption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Javascript Event Listeners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Unicode Conversion</a:t>
            </a:r>
          </a:p>
          <a:p>
            <a:pPr marL="723900" lvl="1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Gave us many problems when debugging (more on this later)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Outside Topic 6</a:t>
            </a:r>
          </a:p>
          <a:p>
            <a:pPr lvl="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66700" lvl="0" indent="-26670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Outside Topic 7</a:t>
            </a:r>
          </a:p>
        </p:txBody>
      </p:sp>
    </p:spTree>
    <p:extLst>
      <p:ext uri="{BB962C8B-B14F-4D97-AF65-F5344CB8AC3E}">
        <p14:creationId xmlns:p14="http://schemas.microsoft.com/office/powerpoint/2010/main" val="412673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28ED-E8E6-4EBE-8C7C-8E6E2E501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 and Tools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AA788-5F14-43DB-B035-1BC6DA1509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74B9A6-D55C-478C-8D92-D0BFBCD7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11413" y="4484234"/>
            <a:ext cx="1800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806F98B-6BF9-4D0F-B7E7-561F064602F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WeChat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A0322F4-E79A-4E4D-98CA-2DC1692F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861850" y="4484234"/>
            <a:ext cx="1800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0A8A16-8E92-40C1-913D-8CB3B9C1DDA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Google Drive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C27E82-D5C7-4AE4-BAF3-5DBB12CA0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201900" y="4484234"/>
            <a:ext cx="1800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BF93F76-B979-4659-9F60-ADD378371A4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YouTube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C3BE7D2-4C35-4BA9-9A98-1A6E17A84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541950" y="4484234"/>
            <a:ext cx="18000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2EB40D-8479-42AF-A4AE-92D6BE6908B5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Team Viewer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5979D46-D664-4267-B673-E6B048C08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882000" y="4484234"/>
            <a:ext cx="1800000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9F4F6B-299B-431B-AD93-01AF893D8C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8BF5C019-6B0F-4B94-BAAC-492599DC104B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66" r="11966"/>
          <a:stretch>
            <a:fillRect/>
          </a:stretch>
        </p:blipFill>
        <p:spPr>
          <a:xfrm>
            <a:off x="420000" y="1735138"/>
            <a:ext cx="1979613" cy="1981200"/>
          </a:xfrm>
        </p:spPr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8454BCDE-4BD2-4B3B-B277-393E6C24DE03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>
            <a:fillRect/>
          </a:stretch>
        </p:blipFill>
        <p:spPr/>
      </p:pic>
      <p:pic>
        <p:nvPicPr>
          <p:cNvPr id="40" name="Picture Placeholder 39">
            <a:extLst>
              <a:ext uri="{FF2B5EF4-FFF2-40B4-BE49-F238E27FC236}">
                <a16:creationId xmlns:a16="http://schemas.microsoft.com/office/drawing/2014/main" id="{347F1D87-FFEA-4CD9-B75C-B5E528F90474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0" r="12530"/>
          <a:stretch>
            <a:fillRect/>
          </a:stretch>
        </p:blipFill>
        <p:spPr/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003A85-598D-446A-8AE9-401328016811}"/>
              </a:ext>
            </a:extLst>
          </p:cNvPr>
          <p:cNvSpPr/>
          <p:nvPr/>
        </p:nvSpPr>
        <p:spPr>
          <a:xfrm>
            <a:off x="420000" y="780540"/>
            <a:ext cx="16329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dirty="0"/>
              <a:t>Skills/tools used</a:t>
            </a:r>
          </a:p>
        </p:txBody>
      </p:sp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F54D7192-88FD-4169-9323-966B6FB75CAF}"/>
              </a:ext>
            </a:extLst>
          </p:cNvPr>
          <p:cNvPicPr>
            <a:picLocks noGrp="1" noChangeAspect="1"/>
          </p:cNvPicPr>
          <p:nvPr>
            <p:ph type="pic" sz="quarter" idx="4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3" r="14823"/>
          <a:stretch>
            <a:fillRect/>
          </a:stretch>
        </p:blipFill>
        <p:spPr/>
      </p:pic>
      <p:pic>
        <p:nvPicPr>
          <p:cNvPr id="54" name="Picture Placeholder 53">
            <a:extLst>
              <a:ext uri="{FF2B5EF4-FFF2-40B4-BE49-F238E27FC236}">
                <a16:creationId xmlns:a16="http://schemas.microsoft.com/office/drawing/2014/main" id="{E038A649-2166-42AE-B599-3BFC347736DA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45170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28ED-E8E6-4EBE-8C7C-8E6E2E501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/>
          <a:lstStyle/>
          <a:p>
            <a:r>
              <a:rPr lang="en-US" dirty="0"/>
              <a:t>Skills and Tools cont.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AA788-5F14-43DB-B035-1BC6DA1509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007851" y="4134285"/>
            <a:ext cx="1980000" cy="360000"/>
          </a:xfrm>
        </p:spPr>
        <p:txBody>
          <a:bodyPr/>
          <a:lstStyle/>
          <a:p>
            <a:r>
              <a:rPr lang="en-US" dirty="0"/>
              <a:t>Photoshop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74B9A6-D55C-478C-8D92-D0BFBCD7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87464" y="4647087"/>
            <a:ext cx="1800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0A8A16-8E92-40C1-913D-8CB3B9C1DDA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744897" y="4134285"/>
            <a:ext cx="1980000" cy="360000"/>
          </a:xfrm>
        </p:spPr>
        <p:txBody>
          <a:bodyPr/>
          <a:lstStyle/>
          <a:p>
            <a:r>
              <a:rPr lang="en-US" dirty="0"/>
              <a:t>Sublime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DC27E82-D5C7-4AE4-BAF3-5DBB12CA0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834897" y="4647087"/>
            <a:ext cx="18000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9F4F6B-299B-431B-AD93-01AF893D8C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05C55BA6-643C-430C-BC8B-7937608FD12A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288" y="1899444"/>
            <a:ext cx="1979612" cy="1979612"/>
          </a:xfrm>
        </p:spPr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1A954640-D76F-4132-B736-E2E8E35EF85F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 r="40"/>
          <a:stretch>
            <a:fillRect/>
          </a:stretch>
        </p:blipFill>
        <p:spPr>
          <a:xfrm>
            <a:off x="3008313" y="1898650"/>
            <a:ext cx="1979612" cy="1981200"/>
          </a:xfrm>
        </p:spPr>
      </p:pic>
    </p:spTree>
    <p:extLst>
      <p:ext uri="{BB962C8B-B14F-4D97-AF65-F5344CB8AC3E}">
        <p14:creationId xmlns:p14="http://schemas.microsoft.com/office/powerpoint/2010/main" val="1206967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AE0D-88F0-4123-A369-92983D7E5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and Development Decisions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873866-C6DF-4447-8D2F-8A88CF14E6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1800" y="1582737"/>
            <a:ext cx="3975100" cy="2418991"/>
          </a:xfrm>
        </p:spPr>
        <p:txBody>
          <a:bodyPr numCol="1"/>
          <a:lstStyle/>
          <a:p>
            <a:r>
              <a:rPr lang="en-US" dirty="0"/>
              <a:t>What worked and what didn’t with respect to project design and teamwork?</a:t>
            </a:r>
          </a:p>
        </p:txBody>
      </p:sp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9985C1E9-B7DC-4EFA-B466-64A4F2674F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319" y="1486829"/>
            <a:ext cx="6974680" cy="386370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A106A1-5BFA-4033-8A49-0E0F2A688C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664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1F8E-48FE-488B-A9FF-5984CD8E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worked?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E306DD9-7B8A-4C24-A2E4-926B6BF6C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1111045"/>
            <a:ext cx="5241212" cy="455233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u="sng" dirty="0"/>
              <a:t>Teamwork:</a:t>
            </a:r>
            <a:r>
              <a:rPr lang="en-US" sz="1800" dirty="0"/>
              <a:t> what worked out very well for us is communication. Everyone participated on this project evenly. </a:t>
            </a:r>
          </a:p>
          <a:p>
            <a:pPr marL="828675" lvl="1" indent="-285750"/>
            <a:r>
              <a:rPr lang="en-US" dirty="0"/>
              <a:t>Everyone had their own tasks to complete and if someone got stuck, we all helped to solve the problem.</a:t>
            </a:r>
          </a:p>
          <a:p>
            <a:pPr lvl="1" indent="0">
              <a:buNone/>
            </a:pPr>
            <a:endParaRPr lang="en-US" sz="1800" dirty="0"/>
          </a:p>
          <a:p>
            <a:pPr lvl="1" indent="0">
              <a:buNone/>
            </a:pPr>
            <a:endParaRPr lang="en-US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u="sng" dirty="0"/>
              <a:t>Project:</a:t>
            </a:r>
            <a:r>
              <a:rPr lang="en-US" sz="1800" dirty="0"/>
              <a:t> . . .</a:t>
            </a:r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498C9-E1DA-42F3-BFAC-49037F6A5E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99C607-06C3-4560-A296-A0BEC7BA4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074" y="2242690"/>
            <a:ext cx="4768645" cy="237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51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1F8E-48FE-488B-A9FF-5984CD8E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didn’t work?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498C9-E1DA-42F3-BFAC-49037F6A5E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239739-35FF-4E04-9FBA-36161578A919}"/>
              </a:ext>
            </a:extLst>
          </p:cNvPr>
          <p:cNvSpPr/>
          <p:nvPr/>
        </p:nvSpPr>
        <p:spPr>
          <a:xfrm>
            <a:off x="432000" y="1531457"/>
            <a:ext cx="6096000" cy="42447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prstClr val="black">
                    <a:lumMod val="75000"/>
                    <a:lumOff val="25000"/>
                  </a:prstClr>
                </a:solidFill>
              </a:rPr>
              <a:t>Teamwork: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Meetings in person did not always work. Everyone has their own personal schedules and some of us do not live conveniently close to campus.</a:t>
            </a:r>
          </a:p>
          <a:p>
            <a:pPr marL="742950" lvl="1" indent="-28575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Sometimes it is difficult to read and understand other peoples code without being with them to explain etc.</a:t>
            </a:r>
          </a:p>
          <a:p>
            <a:pPr marL="742950" lvl="1" indent="-28575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</a:rPr>
              <a:t>It was challenging to design the project for where at times we didn’t have to wait on one part of the project to start another.</a:t>
            </a:r>
            <a:endParaRPr lang="en-US" sz="1600" dirty="0">
              <a:solidFill>
                <a:srgbClr val="12121E"/>
              </a:solidFill>
            </a:endParaRPr>
          </a:p>
          <a:p>
            <a:pPr marL="542925" lvl="1">
              <a:spcBef>
                <a:spcPts val="500"/>
              </a:spcBef>
              <a:spcAft>
                <a:spcPts val="500"/>
              </a:spcAft>
            </a:pPr>
            <a:endParaRPr lang="en-US" dirty="0">
              <a:solidFill>
                <a:srgbClr val="12121E"/>
              </a:solidFill>
            </a:endParaRPr>
          </a:p>
          <a:p>
            <a:pPr marL="285750" lvl="0" indent="-285750"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prstClr val="black">
                    <a:lumMod val="75000"/>
                    <a:lumOff val="25000"/>
                  </a:prstClr>
                </a:solidFill>
              </a:rPr>
              <a:t>Project: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 We had plans to have a friends list and be able to challenge current logged in users to a typing race but due the limited time, we had to get rid of that functionality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E753C6-A2DB-4591-84FB-C3A1BE7C4D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657" y="2191999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7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8B618502-6263-424A-824A-C269440BC60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654025"/>
            <a:ext cx="5472000" cy="3080533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58C420A-3AEC-4BE5-BD90-C854A306696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Outside Courses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E48293B-B086-4048-863C-47E7C4788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 bwMode="gray">
          <a:xfrm>
            <a:off x="680728" y="5491163"/>
            <a:ext cx="4974545" cy="0"/>
          </a:xfrm>
          <a:prstGeom prst="line">
            <a:avLst/>
          </a:prstGeom>
          <a:ln>
            <a:gradFill>
              <a:gsLst>
                <a:gs pos="0">
                  <a:schemeClr val="accent1"/>
                </a:gs>
                <a:gs pos="51300">
                  <a:schemeClr val="accent2"/>
                </a:gs>
                <a:gs pos="100000">
                  <a:schemeClr val="accent3"/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C9E886-BD82-4757-912B-F7589A22164F}"/>
              </a:ext>
            </a:extLst>
          </p:cNvPr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US" i="1" dirty="0"/>
              <a:t>What other courses were used in the project?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0238C6-EDC9-431C-B062-27BAF34CD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37209" y="1102578"/>
            <a:ext cx="4521185" cy="438858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CSCI 103</a:t>
            </a:r>
          </a:p>
          <a:p>
            <a:pPr marL="885825" lvl="1" indent="-342900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Basic programming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CSCI 104</a:t>
            </a:r>
          </a:p>
          <a:p>
            <a:pPr marL="885825" lvl="1" indent="-342900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Structures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CSCI 170</a:t>
            </a:r>
          </a:p>
          <a:p>
            <a:pPr marL="885825" lvl="1" indent="-342900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Encryption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ENGR 102</a:t>
            </a:r>
          </a:p>
          <a:p>
            <a:pPr marL="885825" lvl="1" indent="-342900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Professional Aspects of Engineering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WRIT 340</a:t>
            </a:r>
          </a:p>
          <a:p>
            <a:pPr marL="885825" lvl="1" indent="-342900"/>
            <a:r>
              <a:rPr lang="en-US" sz="1400" dirty="0"/>
              <a:t>Documentation</a:t>
            </a:r>
          </a:p>
          <a:p>
            <a:pPr lvl="1" indent="0"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34C221-D094-445D-A8B7-0030E81656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6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at Pitch Decks - Technology">
      <a:dk1>
        <a:sysClr val="windowText" lastClr="000000"/>
      </a:dk1>
      <a:lt1>
        <a:sysClr val="window" lastClr="FFFFFF"/>
      </a:lt1>
      <a:dk2>
        <a:srgbClr val="12121E"/>
      </a:dk2>
      <a:lt2>
        <a:srgbClr val="F2F2F2"/>
      </a:lt2>
      <a:accent1>
        <a:srgbClr val="00B0F0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ECCF3"/>
      </a:hlink>
      <a:folHlink>
        <a:srgbClr val="7F7F7F"/>
      </a:folHlink>
    </a:clrScheme>
    <a:fontScheme name="Custom 141">
      <a:majorFont>
        <a:latin typeface="Arial Black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781529_Tech pitch deck_RVA_v5" id="{A2EB78D0-E53B-4F6A-BDEB-161D0EE79897}" vid="{43D59DC8-94C0-4D1D-B6DD-8A7938E09C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at Pitch Decks - Technology">
    <a:dk1>
      <a:sysClr val="windowText" lastClr="000000"/>
    </a:dk1>
    <a:lt1>
      <a:sysClr val="window" lastClr="FFFFFF"/>
    </a:lt1>
    <a:dk2>
      <a:srgbClr val="12121E"/>
    </a:dk2>
    <a:lt2>
      <a:srgbClr val="F2F2F2"/>
    </a:lt2>
    <a:accent1>
      <a:srgbClr val="00B0F0"/>
    </a:accent1>
    <a:accent2>
      <a:srgbClr val="5ECCF3"/>
    </a:accent2>
    <a:accent3>
      <a:srgbClr val="A7EA52"/>
    </a:accent3>
    <a:accent4>
      <a:srgbClr val="5DCEAF"/>
    </a:accent4>
    <a:accent5>
      <a:srgbClr val="FF8021"/>
    </a:accent5>
    <a:accent6>
      <a:srgbClr val="F14124"/>
    </a:accent6>
    <a:hlink>
      <a:srgbClr val="5ECCF3"/>
    </a:hlink>
    <a:folHlink>
      <a:srgbClr val="7F7F7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13094F6-5ADD-4195-AF81-00AF033C96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E3E58C-5E8A-4781-9921-C2B23BC09EB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C0BFDF-D948-4F4A-854E-477525F57792}">
  <ds:schemaRefs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0</TotalTime>
  <Words>633</Words>
  <Application>Microsoft Office PowerPoint</Application>
  <PresentationFormat>Widescreen</PresentationFormat>
  <Paragraphs>127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Tahoma</vt:lpstr>
      <vt:lpstr>Times New Roman</vt:lpstr>
      <vt:lpstr>Office Theme</vt:lpstr>
      <vt:lpstr>Code Racer</vt:lpstr>
      <vt:lpstr>About Code Racer</vt:lpstr>
      <vt:lpstr>Continuing Professional Development</vt:lpstr>
      <vt:lpstr>Skills and Tools</vt:lpstr>
      <vt:lpstr>Skills and Tools cont. </vt:lpstr>
      <vt:lpstr>Design and Development Decisions</vt:lpstr>
      <vt:lpstr>What worked?</vt:lpstr>
      <vt:lpstr>What didn’t work?</vt:lpstr>
      <vt:lpstr>Outside Courses</vt:lpstr>
      <vt:lpstr>Data Structures</vt:lpstr>
      <vt:lpstr>Multi-Threading</vt:lpstr>
      <vt:lpstr>Networking</vt:lpstr>
      <vt:lpstr>User Login Functionality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2019-06-10T03:48:51Z</dcterms:created>
  <dcterms:modified xsi:type="dcterms:W3CDTF">2019-06-11T04:46:30Z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